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1" r:id="rId2"/>
    <p:sldId id="267" r:id="rId3"/>
    <p:sldId id="322" r:id="rId4"/>
    <p:sldId id="329" r:id="rId5"/>
    <p:sldId id="324" r:id="rId6"/>
    <p:sldId id="268" r:id="rId7"/>
    <p:sldId id="299" r:id="rId8"/>
    <p:sldId id="333" r:id="rId9"/>
    <p:sldId id="325" r:id="rId10"/>
    <p:sldId id="326" r:id="rId11"/>
    <p:sldId id="331" r:id="rId12"/>
    <p:sldId id="327" r:id="rId13"/>
    <p:sldId id="334" r:id="rId14"/>
    <p:sldId id="335" r:id="rId15"/>
    <p:sldId id="336" r:id="rId16"/>
    <p:sldId id="337" r:id="rId17"/>
    <p:sldId id="338" r:id="rId18"/>
    <p:sldId id="339" r:id="rId19"/>
  </p:sldIdLst>
  <p:sldSz cx="9144000" cy="6858000" type="screen4x3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9" autoAdjust="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089D-AAFD-496C-9B5D-81AE4C089815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32425" cy="3906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1D6A7-95B6-4AE5-9452-7BA7BCBE9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7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1D6A7-95B6-4AE5-9452-7BA7BCBE95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1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1D6A7-95B6-4AE5-9452-7BA7BCBE95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2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4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6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90AA-BB3F-4613-A042-A6DC804746B9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4583-84D0-464C-BC7E-2602CFC93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4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Autofit/>
          </a:bodyPr>
          <a:lstStyle/>
          <a:p>
            <a:r>
              <a:rPr lang="ru-RU" altLang="ru-RU" sz="4800" b="1" kern="0" dirty="0" smtClean="0">
                <a:solidFill>
                  <a:srgbClr val="2A3D7A"/>
                </a:solidFill>
                <a:latin typeface="Times New Roman"/>
              </a:rPr>
              <a:t>Методическая мастерская</a:t>
            </a:r>
            <a:br>
              <a:rPr lang="ru-RU" altLang="ru-RU" sz="4800" b="1" kern="0" dirty="0" smtClean="0">
                <a:solidFill>
                  <a:srgbClr val="2A3D7A"/>
                </a:solidFill>
                <a:latin typeface="Times New Roman"/>
              </a:rPr>
            </a:br>
            <a:r>
              <a:rPr lang="ru-RU" altLang="ru-RU" sz="3200" b="1" kern="0" dirty="0" smtClean="0">
                <a:solidFill>
                  <a:srgbClr val="2A3D7A"/>
                </a:solidFill>
                <a:latin typeface="Times New Roman"/>
              </a:rPr>
              <a:t>«Формирование читательской грамотности на уроках русского языка и литературы» </a:t>
            </a:r>
            <a:r>
              <a:rPr lang="ru-RU" altLang="ru-RU" sz="3200" b="1" kern="0" dirty="0">
                <a:solidFill>
                  <a:srgbClr val="2A3D7A"/>
                </a:solidFill>
                <a:latin typeface="Times New Roman"/>
              </a:rPr>
              <a:t/>
            </a:r>
            <a:br>
              <a:rPr lang="ru-RU" altLang="ru-RU" sz="3200" b="1" kern="0" dirty="0">
                <a:solidFill>
                  <a:srgbClr val="2A3D7A"/>
                </a:solidFill>
                <a:latin typeface="Times New Roman"/>
              </a:rPr>
            </a:br>
            <a:endParaRPr lang="ru-RU" sz="3200" dirty="0"/>
          </a:p>
        </p:txBody>
      </p:sp>
      <p:pic>
        <p:nvPicPr>
          <p:cNvPr id="4" name="Picture 7" descr="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170363"/>
            <a:ext cx="1838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er\Desktop\WhatsApp Image 2024-01-17 at 19.37.3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4482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313" y="4170363"/>
            <a:ext cx="471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Кочеткова Елена Анатольевна,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русского языка и литературы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«Толстые и тонкие вопросы»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прием, направленный на формирование умения погружаться в текст,  анализировать информацию в контексте личного опыта.</a:t>
            </a:r>
          </a:p>
          <a:p>
            <a:pPr lvl="0" algn="ctr"/>
            <a:endParaRPr lang="ru-RU" sz="4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endParaRPr lang="ru-RU" sz="32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омп\Desktop\3d42ef9ea9b28056a9697caf4e497b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8326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endParaRPr lang="ru-RU" sz="32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03851"/>
              </p:ext>
            </p:extLst>
          </p:nvPr>
        </p:nvGraphicFramePr>
        <p:xfrm>
          <a:off x="1043608" y="1412776"/>
          <a:ext cx="7128792" cy="4627664"/>
        </p:xfrm>
        <a:graphic>
          <a:graphicData uri="http://schemas.openxmlformats.org/drawingml/2006/table">
            <a:tbl>
              <a:tblPr firstRow="1" firstCol="1" bandRow="1"/>
              <a:tblGrid>
                <a:gridCol w="2706817"/>
                <a:gridCol w="4421975"/>
              </a:tblGrid>
              <a:tr h="45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Роман Ф. М. Достоевского «Преступление и наказание»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8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«Тонкие» вопросы от учителя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Кто такой Родион Раскольников?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Назовите жертвы преступления.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Какая связь между ними?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«Толстые» вопросы (могут быть подготовлены учениками, откорректированы учителем)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Каковы причины совершения преступления?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Можно ли назвать поведение Раскольникова адекватным после убийства?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Почему персонаж хочет, чтобы деяние было раскрыто?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Готов ли он сам сознаться?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08519" y="627256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Примеры толстых и тонких вопросов по роману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Ф.М. Достоевского «Преступление и наказание»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Двойной дневник </a:t>
            </a:r>
            <a:endParaRPr lang="ru-RU" sz="28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предполагает связывание прочитанного текста с актуальными для учащихся вопросами и проблемами. </a:t>
            </a:r>
          </a:p>
          <a:p>
            <a:pPr lvl="0"/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п\Desktop\Нелли двойной дневни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44616" cy="2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мнемотехникой, т.е. с приемами, нацеленными на запоминание информации вне зависимости от ее смысла, как если бы это были вещи или зрительные объекты.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Прием  «Ключевые слова»</a:t>
            </a:r>
          </a:p>
        </p:txBody>
      </p:sp>
      <p:pic>
        <p:nvPicPr>
          <p:cNvPr id="2050" name="Picture 2" descr="C:\Users\ter\Desktop\WhatsApp Image 2024-01-21 at 22.32.5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7768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“Шаг за шагом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YS Text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YS Text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активизации полученных ранее знаний.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Ученики, шагая к доске, на каждый шаг называют термин, понятие, явление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изученного ранее материала.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AutoShape 2" descr="C:\Users\%D0%9A%D0%BE%D0%BC%D0%B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A%D0%BE%D0%BC%D0%BF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Комп\Desktop\cd20f081286bc6669ce6d2aeb95b3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672408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pic>
        <p:nvPicPr>
          <p:cNvPr id="7170" name="Picture 2" descr="C:\Users\Комп\Downloads\WhatsApp Image 2024-01-19 at 17.46.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83671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Достижения 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1927809" y="836712"/>
            <a:ext cx="575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обеды в олимпиадах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омп\Desktop\0c418e5e-4d1f-4681-b98f-39aaff40ec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1" y="2276872"/>
            <a:ext cx="28803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омп\Desktop\40d0b4bf-8982-47b0-963b-796900050b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04864"/>
            <a:ext cx="29523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1912650" y="836712"/>
            <a:ext cx="57556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Личные достижения</a:t>
            </a: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Комп\Desktop\af120a23-81df-4538-bba9-c0a90ff2e8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2008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836712"/>
            <a:ext cx="7704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44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Спасибо за внимание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i="1" kern="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«</a:t>
            </a:r>
            <a:r>
              <a:rPr lang="ru-RU" sz="3200" i="1" kern="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Каждый человек обязан заботиться о своем интеллектуальном развитии. Это его обязанность перед обществом, в котором он живет, и перед самим собой. Основной (но, разумеется, не единственный) способ своего интеллектуального развития – чтение</a:t>
            </a:r>
            <a:r>
              <a:rPr lang="ru-RU" sz="3200" i="1" kern="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…».</a:t>
            </a:r>
            <a:r>
              <a:rPr lang="ru-RU" sz="3200" kern="0" dirty="0" smtClean="0">
                <a:ea typeface="Calibri"/>
                <a:cs typeface="Times New Roman"/>
              </a:rPr>
              <a:t/>
            </a:r>
            <a:br>
              <a:rPr lang="ru-RU" sz="3200" kern="0" dirty="0" smtClean="0">
                <a:ea typeface="Calibri"/>
                <a:cs typeface="Times New Roman"/>
              </a:rPr>
            </a:br>
            <a:r>
              <a:rPr lang="ru-RU" sz="2000" i="1" kern="0" dirty="0" smtClean="0">
                <a:ea typeface="Calibri"/>
                <a:cs typeface="Times New Roman"/>
              </a:rPr>
              <a:t>                               </a:t>
            </a:r>
            <a:br>
              <a:rPr lang="ru-RU" sz="2000" i="1" kern="0" dirty="0" smtClean="0">
                <a:ea typeface="Calibri"/>
                <a:cs typeface="Times New Roman"/>
              </a:rPr>
            </a:br>
            <a:r>
              <a:rPr lang="ru-RU" sz="2000" kern="0" dirty="0">
                <a:ea typeface="Calibri"/>
                <a:cs typeface="Times New Roman"/>
              </a:rPr>
              <a:t> </a:t>
            </a:r>
            <a:r>
              <a:rPr lang="ru-RU" sz="2000" kern="0" dirty="0" smtClean="0">
                <a:ea typeface="Calibri"/>
                <a:cs typeface="Times New Roman"/>
              </a:rPr>
              <a:t>                              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Д.С. Лихачев «Письма о добром и прекрасном»</a:t>
            </a:r>
            <a:r>
              <a:rPr lang="ru-RU" sz="2800" kern="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kern="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altLang="ru-RU" sz="1800" b="1" kern="0" dirty="0">
                <a:latin typeface="Times New Roman"/>
                <a:ea typeface="+mn-ea"/>
                <a:cs typeface="+mn-cs"/>
              </a:rPr>
              <a:t/>
            </a:r>
            <a:br>
              <a:rPr lang="ru-RU" altLang="ru-RU" sz="1800" b="1" kern="0" dirty="0">
                <a:latin typeface="Times New Roman"/>
                <a:ea typeface="+mn-ea"/>
                <a:cs typeface="+mn-cs"/>
              </a:rPr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888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Актуальность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064896" cy="174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Россия 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последнем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тестировании PISA-2018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 общем рейтинге стран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заняла 26-36 места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70.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Комп\Desktop\7557538863152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45311"/>
            <a:ext cx="79208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                    Цель: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6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условия, актуализирующие потребность в свободном, осмысленном, </a:t>
            </a:r>
            <a:br>
              <a:rPr lang="ru-RU" sz="36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развивающем чтении с учетом изменившихся реалий существования текста как социокультурного и образовательного феномена</a:t>
            </a:r>
            <a:r>
              <a:rPr lang="ru-RU" sz="36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Комп\Desktop\RHTxJGPc5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484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764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Способствовать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 школьников к чтению через формирование интереса к книге, работе с текстом;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Инициировать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расширение поля читательских ориентаций школьников за счет обогащения интеллектуального, духовного и социального потенциала чтения;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3)Содействовать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формированию читательских компетенций, включая такие умения как: поиск информации и понимание прочитанного; преобразование и интерпретация информации; оценка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97666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400" kern="0" dirty="0" smtClean="0">
                <a:ea typeface="Calibri"/>
                <a:cs typeface="Times New Roman"/>
              </a:rPr>
              <a:t/>
            </a:r>
            <a:br>
              <a:rPr lang="ru-RU" sz="2400" kern="0" dirty="0" smtClean="0">
                <a:ea typeface="Calibri"/>
                <a:cs typeface="Times New Roman"/>
              </a:rPr>
            </a:br>
            <a:r>
              <a:rPr lang="ru-RU" sz="2400" kern="0" dirty="0">
                <a:ea typeface="Calibri"/>
                <a:cs typeface="Times New Roman"/>
              </a:rPr>
              <a:t/>
            </a:r>
            <a:br>
              <a:rPr lang="ru-RU" sz="2400" kern="0" dirty="0">
                <a:ea typeface="Calibri"/>
                <a:cs typeface="Times New Roman"/>
              </a:rPr>
            </a:br>
            <a:r>
              <a:rPr lang="ru-RU" sz="2400" kern="0" dirty="0" smtClean="0">
                <a:ea typeface="Calibri"/>
                <a:cs typeface="Times New Roman"/>
              </a:rPr>
              <a:t/>
            </a:r>
            <a:br>
              <a:rPr lang="ru-RU" sz="2400" kern="0" dirty="0" smtClean="0">
                <a:ea typeface="Calibri"/>
                <a:cs typeface="Times New Roman"/>
              </a:rPr>
            </a:br>
            <a:r>
              <a:rPr lang="ru-RU" sz="4000" b="1" kern="0" dirty="0" smtClean="0">
                <a:solidFill>
                  <a:srgbClr val="002060"/>
                </a:solidFill>
                <a:ea typeface="Calibri"/>
                <a:cs typeface="Times New Roman"/>
              </a:rPr>
              <a:t>Читательская </a:t>
            </a:r>
            <a:r>
              <a:rPr lang="ru-RU" sz="4000" b="1" kern="0" dirty="0">
                <a:solidFill>
                  <a:srgbClr val="002060"/>
                </a:solidFill>
                <a:ea typeface="Calibri"/>
                <a:cs typeface="Times New Roman"/>
              </a:rPr>
              <a:t>грамотность </a:t>
            </a:r>
            <a:r>
              <a:rPr lang="ru-RU" sz="3100" kern="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3100" kern="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жизни. 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4101" name="Picture 5" descr="C:\Users\Комп\Desktop\33b3d80b-b799-4dd1-8d33-88fb2eb855c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73448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Прием «</a:t>
            </a:r>
            <a:r>
              <a:rPr lang="ru-RU" sz="36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Клоуз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-тест»</a:t>
            </a:r>
          </a:p>
          <a:p>
            <a:pPr lvl="0"/>
            <a:r>
              <a:rPr lang="ru-RU" sz="32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Клоуз</a:t>
            </a:r>
            <a:r>
              <a:rPr lang="ru-RU" sz="32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-тест</a:t>
            </a:r>
            <a:r>
              <a:rPr lang="ru-RU" sz="32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текст с пропущенными фрагментами,  тест дополнения или восстановления. </a:t>
            </a:r>
            <a:endParaRPr lang="ru-RU" sz="32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C:\Users\%D0%9A%D0%BE%D0%BC%D0%B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A%D0%BE%D0%BC%D0%BF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:\Users\%D0%9A%D0%BE%D0%BC%D0%BF\Desktop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:\Users\%D0%9A%D0%BE%D0%BC%D0%BF\Desktop\i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9A%D0%BE%D0%BC%D0%BF\Desktop\i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Комп\Desktop\brBP29KSR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284984"/>
            <a:ext cx="7398841" cy="25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Пример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выполненного задания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 использованием приема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Клоуз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-тест»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ter\Desktop\WhatsApp Image 2024-01-21 at 22.19.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0920" cy="38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1F497D">
                    <a:lumMod val="75000"/>
                  </a:srgbClr>
                </a:solidFill>
              </a:rPr>
              <a:t>Прием «</a:t>
            </a:r>
            <a:r>
              <a:rPr lang="ru-RU" sz="4000" b="1" dirty="0" err="1">
                <a:solidFill>
                  <a:srgbClr val="1F497D">
                    <a:lumMod val="75000"/>
                  </a:srgbClr>
                </a:solidFill>
              </a:rPr>
              <a:t>Инфографика</a:t>
            </a:r>
            <a:r>
              <a:rPr lang="ru-RU" sz="4000" b="1" dirty="0">
                <a:solidFill>
                  <a:srgbClr val="1F497D">
                    <a:lumMod val="75000"/>
                  </a:srgbClr>
                </a:solidFill>
              </a:rPr>
              <a:t>» </a:t>
            </a:r>
            <a:endParaRPr lang="ru-RU" sz="40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ru-RU" sz="28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предполагает сворачивание больших объемов информации и представление ее в более интересном и компактном для читателя виде.</a:t>
            </a:r>
            <a:endParaRPr lang="ru-RU" sz="28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endParaRPr lang="ru-RU" sz="32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п\Downloads\WhatsApp Image 2024-01-19 at 17.53.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048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263</Words>
  <Application>Microsoft Office PowerPoint</Application>
  <PresentationFormat>Экран (4:3)</PresentationFormat>
  <Paragraphs>55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Методическая мастерская «Формирование читательской грамотности на уроках русского языка и литературы»  </vt:lpstr>
      <vt:lpstr>«Каждый человек обязан заботиться о своем интеллектуальном развитии. Это его обязанность перед обществом, в котором он живет, и перед самим собой. Основной (но, разумеется, не единственный) способ своего интеллектуального развития – чтение…».                                                                 Д.С. Лихачев «Письма о добром и прекрасном»    </vt:lpstr>
      <vt:lpstr>Актуальность </vt:lpstr>
      <vt:lpstr>                                  Цель: создать условия, актуализирующие потребность в свободном, осмысленном,  развивающем чтении с учетом изменившихся реалий существования текста как социокультурного и образовательного феномена.    </vt:lpstr>
      <vt:lpstr>Задачи:</vt:lpstr>
      <vt:lpstr>   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         </vt:lpstr>
      <vt:lpstr>  </vt:lpstr>
      <vt:lpstr>  </vt:lpstr>
      <vt:lpstr>  </vt:lpstr>
      <vt:lpstr>  </vt:lpstr>
      <vt:lpstr>  </vt:lpstr>
      <vt:lpstr>     </vt:lpstr>
      <vt:lpstr>     связан с мнемотехникой, т.е. с приемами, нацеленными на запоминание информации вне зависимости от ее смысла, как если бы это были вещи или зрительные объекты. </vt:lpstr>
      <vt:lpstr>    Приём “Шаг за шагом”  Используется для активизации полученных ранее знаний.  Ученики, шагая к доске, на каждый шаг называют термин, понятие, явление  из изученного ранее материала.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ter</cp:lastModifiedBy>
  <cp:revision>128</cp:revision>
  <cp:lastPrinted>2022-09-12T09:21:50Z</cp:lastPrinted>
  <dcterms:created xsi:type="dcterms:W3CDTF">2022-02-14T09:49:01Z</dcterms:created>
  <dcterms:modified xsi:type="dcterms:W3CDTF">2024-01-21T15:37:20Z</dcterms:modified>
</cp:coreProperties>
</file>